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317" r:id="rId2"/>
    <p:sldId id="416" r:id="rId3"/>
    <p:sldId id="422" r:id="rId4"/>
    <p:sldId id="430" r:id="rId5"/>
    <p:sldId id="431" r:id="rId6"/>
    <p:sldId id="434" r:id="rId7"/>
    <p:sldId id="436" r:id="rId8"/>
    <p:sldId id="437" r:id="rId9"/>
    <p:sldId id="439" r:id="rId10"/>
    <p:sldId id="435" r:id="rId11"/>
  </p:sldIdLst>
  <p:sldSz cx="9144000" cy="5143500" type="screen16x9"/>
  <p:notesSz cx="6858000" cy="9144000"/>
  <p:embeddedFontLst>
    <p:embeddedFont>
      <p:font typeface="Apple Braille" pitchFamily="2" charset="0"/>
      <p:regular r:id="rId13"/>
    </p:embeddedFont>
    <p:embeddedFont>
      <p:font typeface="Cambria Math" panose="02040503050406030204" pitchFamily="18" charset="0"/>
      <p:regular r:id="rId14"/>
    </p:embeddedFont>
    <p:embeddedFont>
      <p:font typeface="Roboto Slab" pitchFamily="2" charset="0"/>
      <p:regular r:id="rId15"/>
      <p:bold r:id="rId16"/>
    </p:embeddedFont>
    <p:embeddedFont>
      <p:font typeface="Source Sans Pro" panose="020B0503030403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47E402-E106-E0FA-584C-BF2A5CBDFD9E}" name="oscar sanz ferreruela" initials="os" userId="a8a1b9653d583fc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BD59"/>
    <a:srgbClr val="6D8969"/>
    <a:srgbClr val="4863BE"/>
    <a:srgbClr val="4D61C9"/>
    <a:srgbClr val="0E0504"/>
    <a:srgbClr val="CCCCCC"/>
    <a:srgbClr val="E56C08"/>
    <a:srgbClr val="DC4D47"/>
    <a:srgbClr val="FEC877"/>
    <a:srgbClr val="FF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7" autoAdjust="0"/>
    <p:restoredTop sz="85734"/>
  </p:normalViewPr>
  <p:slideViewPr>
    <p:cSldViewPr snapToGrid="0" snapToObjects="1">
      <p:cViewPr varScale="1">
        <p:scale>
          <a:sx n="144" d="100"/>
          <a:sy n="144" d="100"/>
        </p:scale>
        <p:origin x="68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46628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516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Decir que todo eso es para: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/>
              <a:t>Trajectory</a:t>
            </a:r>
            <a:r>
              <a:rPr lang="es-ES" dirty="0"/>
              <a:t> tracking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s-ES" dirty="0" err="1">
                <a:sym typeface="Wingdings" pitchFamily="2" charset="2"/>
              </a:rPr>
              <a:t>Ensure</a:t>
            </a:r>
            <a:r>
              <a:rPr lang="es-ES" dirty="0">
                <a:sym typeface="Wingdings" pitchFamily="2" charset="2"/>
              </a:rPr>
              <a:t> input </a:t>
            </a:r>
            <a:r>
              <a:rPr lang="es-ES" dirty="0" err="1">
                <a:sym typeface="Wingdings" pitchFamily="2" charset="2"/>
              </a:rPr>
              <a:t>smoothness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237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Prediction Model: MPC uses the first order dynamic model of the system to predict future states over a specified prediction horizon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Optimization: At each time step, it solves an optimization problem to determine the control inputs that minimize a cost function subject to system dynamics and constraints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Control constraints: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65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3032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80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063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628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0169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3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808758" y="1335653"/>
            <a:ext cx="7526468" cy="5192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4000" dirty="0">
                <a:latin typeface="Apple Braille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MPC </a:t>
            </a:r>
            <a:r>
              <a:rPr lang="es-ES" sz="4000" dirty="0" err="1">
                <a:latin typeface="Apple Braille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Trajectory</a:t>
            </a:r>
            <a:r>
              <a:rPr lang="es-ES" sz="4000" dirty="0">
                <a:latin typeface="Apple Braille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 Tracking </a:t>
            </a:r>
            <a:r>
              <a:rPr lang="es-ES" sz="4000" dirty="0" err="1">
                <a:latin typeface="Apple Braille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for</a:t>
            </a:r>
            <a:r>
              <a:rPr lang="es-ES" sz="4000" dirty="0">
                <a:latin typeface="Apple Braille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 </a:t>
            </a:r>
            <a:r>
              <a:rPr lang="es-ES" sz="4000" dirty="0" err="1">
                <a:latin typeface="Apple Braille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Drone</a:t>
            </a:r>
            <a:r>
              <a:rPr lang="es-ES" sz="4000" dirty="0">
                <a:latin typeface="Apple Braille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 </a:t>
            </a:r>
            <a:r>
              <a:rPr lang="es-ES" sz="4000" dirty="0" err="1">
                <a:latin typeface="Apple Braille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Navigation</a:t>
            </a:r>
            <a:endParaRPr lang="es-ES" sz="2800" dirty="0">
              <a:latin typeface="Apple Braille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738FF2AC-6C86-1CB1-8BC4-DBDACA00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154" y="156827"/>
            <a:ext cx="2849688" cy="843966"/>
          </a:xfrm>
          <a:prstGeom prst="rect">
            <a:avLst/>
          </a:prstGeom>
        </p:spPr>
      </p:pic>
      <p:sp>
        <p:nvSpPr>
          <p:cNvPr id="16" name="Cuadro de texto 2">
            <a:extLst>
              <a:ext uri="{FF2B5EF4-FFF2-40B4-BE49-F238E27FC236}">
                <a16:creationId xmlns:a16="http://schemas.microsoft.com/office/drawing/2014/main" id="{75C5DA60-1BE4-6814-A9C4-68B7FF3AA1B9}"/>
              </a:ext>
            </a:extLst>
          </p:cNvPr>
          <p:cNvSpPr txBox="1"/>
          <p:nvPr/>
        </p:nvSpPr>
        <p:spPr>
          <a:xfrm>
            <a:off x="0" y="2768870"/>
            <a:ext cx="9143999" cy="1070669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Alberto Zafra Navarro (876628) – Daniel Sanz </a:t>
            </a:r>
            <a:r>
              <a:rPr lang="es-ES" sz="16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Valtueña</a:t>
            </a:r>
            <a:r>
              <a:rPr lang="es-ES" sz="1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(795063)</a:t>
            </a:r>
            <a:endParaRPr lang="es-ES" sz="1600" b="1" dirty="0"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ES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MRGCV</a:t>
            </a:r>
          </a:p>
          <a:p>
            <a:pPr algn="ctr">
              <a:lnSpc>
                <a:spcPct val="150000"/>
              </a:lnSpc>
            </a:pPr>
            <a:r>
              <a:rPr lang="es-ES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Escuela de </a:t>
            </a:r>
            <a:r>
              <a:rPr lang="es-ES" sz="1800" dirty="0" err="1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Ingeniería</a:t>
            </a:r>
            <a:r>
              <a:rPr lang="es-ES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y Arquitectura </a:t>
            </a:r>
          </a:p>
          <a:p>
            <a:pPr algn="ctr">
              <a:lnSpc>
                <a:spcPct val="150000"/>
              </a:lnSpc>
            </a:pPr>
            <a:r>
              <a:rPr lang="es-ES" sz="180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2023-2024 </a:t>
            </a:r>
            <a:endParaRPr lang="es-E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Google Shape;70;p12">
            <a:extLst>
              <a:ext uri="{FF2B5EF4-FFF2-40B4-BE49-F238E27FC236}">
                <a16:creationId xmlns:a16="http://schemas.microsoft.com/office/drawing/2014/main" id="{9E289589-861E-C8AB-224A-A8C9B29B32D2}"/>
              </a:ext>
            </a:extLst>
          </p:cNvPr>
          <p:cNvSpPr txBox="1">
            <a:spLocks/>
          </p:cNvSpPr>
          <p:nvPr/>
        </p:nvSpPr>
        <p:spPr>
          <a:xfrm>
            <a:off x="420122" y="2182071"/>
            <a:ext cx="8303740" cy="51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s-ES" sz="2400" dirty="0">
                <a:latin typeface="Apple Braille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AROB Final </a:t>
            </a:r>
            <a:r>
              <a:rPr lang="es-ES" sz="2400" dirty="0" err="1">
                <a:latin typeface="Apple Braille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Calibri"/>
              </a:rPr>
              <a:t>Assignment</a:t>
            </a:r>
            <a:endParaRPr lang="es-ES" sz="1050" b="0" dirty="0">
              <a:effectLst/>
              <a:latin typeface="Apple Braille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7" name="Grupo 16">
            <a:extLst>
              <a:ext uri="{FF2B5EF4-FFF2-40B4-BE49-F238E27FC236}">
                <a16:creationId xmlns:a16="http://schemas.microsoft.com/office/drawing/2014/main" id="{2CF1512F-475B-0965-92B2-DB73D171F4ED}"/>
              </a:ext>
            </a:extLst>
          </p:cNvPr>
          <p:cNvGrpSpPr/>
          <p:nvPr/>
        </p:nvGrpSpPr>
        <p:grpSpPr>
          <a:xfrm>
            <a:off x="-11100" y="4520788"/>
            <a:ext cx="9229515" cy="634588"/>
            <a:chOff x="-11100" y="4509499"/>
            <a:chExt cx="9229515" cy="634588"/>
          </a:xfrm>
        </p:grpSpPr>
        <p:sp>
          <p:nvSpPr>
            <p:cNvPr id="9" name="Google Shape;61;p1">
              <a:extLst>
                <a:ext uri="{FF2B5EF4-FFF2-40B4-BE49-F238E27FC236}">
                  <a16:creationId xmlns:a16="http://schemas.microsoft.com/office/drawing/2014/main" id="{331DC415-22B9-6C9C-1CE6-0BA3FD36FA1A}"/>
                </a:ext>
              </a:extLst>
            </p:cNvPr>
            <p:cNvSpPr/>
            <p:nvPr/>
          </p:nvSpPr>
          <p:spPr>
            <a:xfrm>
              <a:off x="-11100" y="4509499"/>
              <a:ext cx="9166200" cy="633975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Cuadro de texto 2">
              <a:extLst>
                <a:ext uri="{FF2B5EF4-FFF2-40B4-BE49-F238E27FC236}">
                  <a16:creationId xmlns:a16="http://schemas.microsoft.com/office/drawing/2014/main" id="{FA5EDC53-B8B2-B6E5-F9EC-3AE67EB30F8C}"/>
                </a:ext>
              </a:extLst>
            </p:cNvPr>
            <p:cNvSpPr txBox="1"/>
            <p:nvPr/>
          </p:nvSpPr>
          <p:spPr>
            <a:xfrm>
              <a:off x="7242333" y="4558888"/>
              <a:ext cx="1976082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Alberto Zafra</a:t>
              </a:r>
            </a:p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Daniel Sanz</a:t>
              </a:r>
            </a:p>
          </p:txBody>
        </p:sp>
        <p:pic>
          <p:nvPicPr>
            <p:cNvPr id="14" name="Google Shape;66;p1">
              <a:extLst>
                <a:ext uri="{FF2B5EF4-FFF2-40B4-BE49-F238E27FC236}">
                  <a16:creationId xmlns:a16="http://schemas.microsoft.com/office/drawing/2014/main" id="{D6E1BF76-717B-EAD5-9B4E-F589FAF6308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3158" y="4510112"/>
              <a:ext cx="2227077" cy="63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Cuadro de texto 2">
              <a:extLst>
                <a:ext uri="{FF2B5EF4-FFF2-40B4-BE49-F238E27FC236}">
                  <a16:creationId xmlns:a16="http://schemas.microsoft.com/office/drawing/2014/main" id="{3C27D283-E29E-1159-532D-86C68B367A93}"/>
                </a:ext>
              </a:extLst>
            </p:cNvPr>
            <p:cNvSpPr txBox="1"/>
            <p:nvPr/>
          </p:nvSpPr>
          <p:spPr>
            <a:xfrm>
              <a:off x="2785724" y="4644618"/>
              <a:ext cx="3572539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sz="1600" dirty="0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AROB Final </a:t>
              </a:r>
              <a:r>
                <a:rPr lang="es-ES_tradnl" sz="1600" dirty="0" err="1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Assignment</a:t>
              </a:r>
              <a:endParaRPr lang="es-ES" sz="16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89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16">
            <a:extLst>
              <a:ext uri="{FF2B5EF4-FFF2-40B4-BE49-F238E27FC236}">
                <a16:creationId xmlns:a16="http://schemas.microsoft.com/office/drawing/2014/main" id="{2D6D7A7A-FA1F-6CF3-0DAC-B1D529E76BA0}"/>
              </a:ext>
            </a:extLst>
          </p:cNvPr>
          <p:cNvGrpSpPr/>
          <p:nvPr/>
        </p:nvGrpSpPr>
        <p:grpSpPr>
          <a:xfrm>
            <a:off x="-11100" y="4520788"/>
            <a:ext cx="9229515" cy="634588"/>
            <a:chOff x="-11100" y="4509499"/>
            <a:chExt cx="9229515" cy="634588"/>
          </a:xfrm>
        </p:grpSpPr>
        <p:sp>
          <p:nvSpPr>
            <p:cNvPr id="11" name="Google Shape;61;p1">
              <a:extLst>
                <a:ext uri="{FF2B5EF4-FFF2-40B4-BE49-F238E27FC236}">
                  <a16:creationId xmlns:a16="http://schemas.microsoft.com/office/drawing/2014/main" id="{1F698296-FC6F-F04C-C67B-E84FDEBC23B0}"/>
                </a:ext>
              </a:extLst>
            </p:cNvPr>
            <p:cNvSpPr/>
            <p:nvPr/>
          </p:nvSpPr>
          <p:spPr>
            <a:xfrm>
              <a:off x="-11100" y="4509499"/>
              <a:ext cx="9166200" cy="633975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uadro de texto 2">
              <a:extLst>
                <a:ext uri="{FF2B5EF4-FFF2-40B4-BE49-F238E27FC236}">
                  <a16:creationId xmlns:a16="http://schemas.microsoft.com/office/drawing/2014/main" id="{A81ED593-EEE6-DA20-2F1D-965E6F24F2C0}"/>
                </a:ext>
              </a:extLst>
            </p:cNvPr>
            <p:cNvSpPr txBox="1"/>
            <p:nvPr/>
          </p:nvSpPr>
          <p:spPr>
            <a:xfrm>
              <a:off x="7242333" y="4558888"/>
              <a:ext cx="1976082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Alberto Zafra</a:t>
              </a:r>
            </a:p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Daniel Sanz</a:t>
              </a:r>
            </a:p>
          </p:txBody>
        </p:sp>
        <p:pic>
          <p:nvPicPr>
            <p:cNvPr id="13" name="Google Shape;66;p1">
              <a:extLst>
                <a:ext uri="{FF2B5EF4-FFF2-40B4-BE49-F238E27FC236}">
                  <a16:creationId xmlns:a16="http://schemas.microsoft.com/office/drawing/2014/main" id="{AB8658EE-0A57-0105-26FD-9CFB3FE1AC4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158" y="4510112"/>
              <a:ext cx="2227077" cy="63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8EAD327D-A58B-7ECB-BD74-999146D64297}"/>
                </a:ext>
              </a:extLst>
            </p:cNvPr>
            <p:cNvSpPr txBox="1"/>
            <p:nvPr/>
          </p:nvSpPr>
          <p:spPr>
            <a:xfrm>
              <a:off x="2785724" y="4644618"/>
              <a:ext cx="3572539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sz="1600" dirty="0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AROB Final </a:t>
              </a:r>
              <a:r>
                <a:rPr lang="es-ES_tradnl" sz="1600" dirty="0" err="1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Assignment</a:t>
              </a:r>
              <a:endParaRPr lang="es-ES" sz="16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Google Shape;85;p14">
            <a:extLst>
              <a:ext uri="{FF2B5EF4-FFF2-40B4-BE49-F238E27FC236}">
                <a16:creationId xmlns:a16="http://schemas.microsoft.com/office/drawing/2014/main" id="{E9A39C49-6B74-0541-9CD9-948B5303BAF9}"/>
              </a:ext>
            </a:extLst>
          </p:cNvPr>
          <p:cNvSpPr txBox="1">
            <a:spLocks/>
          </p:cNvSpPr>
          <p:nvPr/>
        </p:nvSpPr>
        <p:spPr>
          <a:xfrm>
            <a:off x="404973" y="124192"/>
            <a:ext cx="7479393" cy="61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sz="3200" b="1" dirty="0"/>
              <a:t>Experimental </a:t>
            </a:r>
            <a:r>
              <a:rPr lang="es-ES" sz="3200" b="1" dirty="0" err="1"/>
              <a:t>results</a:t>
            </a:r>
            <a:endParaRPr lang="es-ES" sz="3200" b="1" dirty="0"/>
          </a:p>
        </p:txBody>
      </p:sp>
      <p:sp>
        <p:nvSpPr>
          <p:cNvPr id="3" name="Marcador de número de diapositiva 7">
            <a:extLst>
              <a:ext uri="{FF2B5EF4-FFF2-40B4-BE49-F238E27FC236}">
                <a16:creationId xmlns:a16="http://schemas.microsoft.com/office/drawing/2014/main" id="{8D33EB7F-E8D2-BF17-1822-C204F0288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76167" y="4742122"/>
            <a:ext cx="276916" cy="297712"/>
          </a:xfrm>
          <a:noFill/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effectLst>
                  <a:glow rad="127000">
                    <a:schemeClr val="bg1"/>
                  </a:glow>
                </a:effectLst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s-E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E4045-2D60-157C-3C34-96BCC0E1A400}"/>
              </a:ext>
            </a:extLst>
          </p:cNvPr>
          <p:cNvSpPr txBox="1"/>
          <p:nvPr/>
        </p:nvSpPr>
        <p:spPr>
          <a:xfrm>
            <a:off x="592901" y="3626569"/>
            <a:ext cx="389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Hard gates circuit simulation (RVIZ)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3D7F2-AA85-0450-18AD-3E30D9A38A49}"/>
              </a:ext>
            </a:extLst>
          </p:cNvPr>
          <p:cNvSpPr txBox="1"/>
          <p:nvPr/>
        </p:nvSpPr>
        <p:spPr>
          <a:xfrm>
            <a:off x="4655918" y="3626570"/>
            <a:ext cx="4234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Hard gates circuit simulation(Gazebo)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8" name="Picture 7" descr="A grid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CF7E5D6-EC41-2951-F979-0B8EE590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917" y="1025837"/>
            <a:ext cx="4234596" cy="2551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0BB9F6-3339-34EE-C8A2-637651A59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01" y="1033237"/>
            <a:ext cx="3895183" cy="25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6">
            <a:extLst>
              <a:ext uri="{FF2B5EF4-FFF2-40B4-BE49-F238E27FC236}">
                <a16:creationId xmlns:a16="http://schemas.microsoft.com/office/drawing/2014/main" id="{EB95C70C-4CF8-2572-41A5-839E3D9FE18A}"/>
              </a:ext>
            </a:extLst>
          </p:cNvPr>
          <p:cNvGrpSpPr/>
          <p:nvPr/>
        </p:nvGrpSpPr>
        <p:grpSpPr>
          <a:xfrm>
            <a:off x="-11100" y="4520788"/>
            <a:ext cx="9229515" cy="634588"/>
            <a:chOff x="-11100" y="4509499"/>
            <a:chExt cx="9229515" cy="634588"/>
          </a:xfrm>
        </p:grpSpPr>
        <p:sp>
          <p:nvSpPr>
            <p:cNvPr id="4" name="Google Shape;61;p1">
              <a:extLst>
                <a:ext uri="{FF2B5EF4-FFF2-40B4-BE49-F238E27FC236}">
                  <a16:creationId xmlns:a16="http://schemas.microsoft.com/office/drawing/2014/main" id="{C565011E-074B-B602-FAE6-DBB11312FF77}"/>
                </a:ext>
              </a:extLst>
            </p:cNvPr>
            <p:cNvSpPr/>
            <p:nvPr/>
          </p:nvSpPr>
          <p:spPr>
            <a:xfrm>
              <a:off x="-11100" y="4509499"/>
              <a:ext cx="9166200" cy="633975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Cuadro de texto 2">
              <a:extLst>
                <a:ext uri="{FF2B5EF4-FFF2-40B4-BE49-F238E27FC236}">
                  <a16:creationId xmlns:a16="http://schemas.microsoft.com/office/drawing/2014/main" id="{2AF14928-A8A8-4B42-8566-09F99D7B0414}"/>
                </a:ext>
              </a:extLst>
            </p:cNvPr>
            <p:cNvSpPr txBox="1"/>
            <p:nvPr/>
          </p:nvSpPr>
          <p:spPr>
            <a:xfrm>
              <a:off x="7242333" y="4558888"/>
              <a:ext cx="1976082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Alberto Zafra</a:t>
              </a:r>
            </a:p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Daniel Sanz</a:t>
              </a:r>
            </a:p>
          </p:txBody>
        </p:sp>
        <p:pic>
          <p:nvPicPr>
            <p:cNvPr id="8" name="Google Shape;66;p1">
              <a:extLst>
                <a:ext uri="{FF2B5EF4-FFF2-40B4-BE49-F238E27FC236}">
                  <a16:creationId xmlns:a16="http://schemas.microsoft.com/office/drawing/2014/main" id="{2ED37C25-5B17-4A69-EE87-22AD9C7E182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158" y="4510112"/>
              <a:ext cx="2227077" cy="63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58901730-790D-2844-83EA-D906B7501025}"/>
                </a:ext>
              </a:extLst>
            </p:cNvPr>
            <p:cNvSpPr txBox="1"/>
            <p:nvPr/>
          </p:nvSpPr>
          <p:spPr>
            <a:xfrm>
              <a:off x="2785724" y="4644618"/>
              <a:ext cx="3572539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sz="1600" dirty="0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AROB Final </a:t>
              </a:r>
              <a:r>
                <a:rPr lang="es-ES_tradnl" sz="1600" dirty="0" err="1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Assignment</a:t>
              </a:r>
              <a:endParaRPr lang="es-ES" sz="16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Google Shape;85;p14">
            <a:extLst>
              <a:ext uri="{FF2B5EF4-FFF2-40B4-BE49-F238E27FC236}">
                <a16:creationId xmlns:a16="http://schemas.microsoft.com/office/drawing/2014/main" id="{E9A39C49-6B74-0541-9CD9-948B5303BAF9}"/>
              </a:ext>
            </a:extLst>
          </p:cNvPr>
          <p:cNvSpPr txBox="1">
            <a:spLocks/>
          </p:cNvSpPr>
          <p:nvPr/>
        </p:nvSpPr>
        <p:spPr>
          <a:xfrm>
            <a:off x="404974" y="264409"/>
            <a:ext cx="6691565" cy="68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sz="3200" b="1" dirty="0" err="1"/>
              <a:t>Model</a:t>
            </a:r>
            <a:r>
              <a:rPr lang="es-ES" sz="3200" b="1" dirty="0"/>
              <a:t> Predictive Control (MPC)</a:t>
            </a:r>
          </a:p>
        </p:txBody>
      </p:sp>
      <p:sp>
        <p:nvSpPr>
          <p:cNvPr id="3" name="Marcador de número de diapositiva 7">
            <a:extLst>
              <a:ext uri="{FF2B5EF4-FFF2-40B4-BE49-F238E27FC236}">
                <a16:creationId xmlns:a16="http://schemas.microsoft.com/office/drawing/2014/main" id="{8D33EB7F-E8D2-BF17-1822-C204F0288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76167" y="4742122"/>
            <a:ext cx="276916" cy="297712"/>
          </a:xfrm>
          <a:noFill/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effectLst>
                  <a:glow rad="127000">
                    <a:schemeClr val="bg1"/>
                  </a:glow>
                </a:effectLst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s-E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5" name="Marcador de texto 14">
            <a:extLst>
              <a:ext uri="{FF2B5EF4-FFF2-40B4-BE49-F238E27FC236}">
                <a16:creationId xmlns:a16="http://schemas.microsoft.com/office/drawing/2014/main" id="{54B742C5-BAD6-D27A-BEC6-F7A4B6E92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158" y="1236014"/>
            <a:ext cx="5375041" cy="200346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b="1" dirty="0"/>
              <a:t>Control </a:t>
            </a:r>
            <a:r>
              <a:rPr lang="es-ES" b="1" dirty="0" err="1"/>
              <a:t>strategy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dynamic</a:t>
            </a:r>
            <a:r>
              <a:rPr lang="es-ES" b="1" dirty="0"/>
              <a:t> </a:t>
            </a:r>
            <a:r>
              <a:rPr lang="es-ES" b="1" dirty="0" err="1"/>
              <a:t>systems</a:t>
            </a:r>
            <a:endParaRPr lang="es-ES" b="1" dirty="0"/>
          </a:p>
          <a:p>
            <a:pPr>
              <a:lnSpc>
                <a:spcPct val="200000"/>
              </a:lnSpc>
            </a:pPr>
            <a:r>
              <a:rPr lang="es-ES" b="1" dirty="0" err="1"/>
              <a:t>Optimize</a:t>
            </a:r>
            <a:r>
              <a:rPr lang="es-ES" b="1" dirty="0"/>
              <a:t> control </a:t>
            </a:r>
            <a:r>
              <a:rPr lang="es-ES" b="1" dirty="0" err="1"/>
              <a:t>actions</a:t>
            </a:r>
            <a:endParaRPr lang="es-ES" b="1" dirty="0"/>
          </a:p>
          <a:p>
            <a:pPr>
              <a:lnSpc>
                <a:spcPct val="200000"/>
              </a:lnSpc>
            </a:pPr>
            <a:r>
              <a:rPr lang="es-ES" b="1" dirty="0" err="1"/>
              <a:t>Predict</a:t>
            </a:r>
            <a:r>
              <a:rPr lang="es-ES" b="1" dirty="0"/>
              <a:t> future </a:t>
            </a:r>
            <a:r>
              <a:rPr lang="es-ES" b="1" dirty="0" err="1"/>
              <a:t>over</a:t>
            </a:r>
            <a:r>
              <a:rPr lang="es-ES" b="1" dirty="0"/>
              <a:t> a </a:t>
            </a:r>
            <a:r>
              <a:rPr lang="es-ES" b="1" dirty="0" err="1"/>
              <a:t>lookahead</a:t>
            </a:r>
            <a:r>
              <a:rPr lang="es-ES" b="1" dirty="0"/>
              <a:t> </a:t>
            </a:r>
            <a:r>
              <a:rPr lang="es-ES" b="1" dirty="0" err="1"/>
              <a:t>horizon</a:t>
            </a:r>
            <a:endParaRPr lang="es-ES" b="1" dirty="0"/>
          </a:p>
        </p:txBody>
      </p:sp>
      <p:pic>
        <p:nvPicPr>
          <p:cNvPr id="15" name="Picture 14" descr="A computer generated image of a graph&#10;&#10;Description automatically generated">
            <a:extLst>
              <a:ext uri="{FF2B5EF4-FFF2-40B4-BE49-F238E27FC236}">
                <a16:creationId xmlns:a16="http://schemas.microsoft.com/office/drawing/2014/main" id="{05F3C91C-B4C3-0A95-A69E-6FF95820F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934" y="1181127"/>
            <a:ext cx="3607210" cy="22695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FFD9B0-2808-F8F6-EE09-3AA5CF48C1AC}"/>
              </a:ext>
            </a:extLst>
          </p:cNvPr>
          <p:cNvSpPr txBox="1"/>
          <p:nvPr/>
        </p:nvSpPr>
        <p:spPr>
          <a:xfrm>
            <a:off x="5292934" y="3522645"/>
            <a:ext cx="3607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Designed dartboard target</a:t>
            </a:r>
          </a:p>
        </p:txBody>
      </p:sp>
    </p:spTree>
    <p:extLst>
      <p:ext uri="{BB962C8B-B14F-4D97-AF65-F5344CB8AC3E}">
        <p14:creationId xmlns:p14="http://schemas.microsoft.com/office/powerpoint/2010/main" val="256634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16">
            <a:extLst>
              <a:ext uri="{FF2B5EF4-FFF2-40B4-BE49-F238E27FC236}">
                <a16:creationId xmlns:a16="http://schemas.microsoft.com/office/drawing/2014/main" id="{2D6D7A7A-FA1F-6CF3-0DAC-B1D529E76BA0}"/>
              </a:ext>
            </a:extLst>
          </p:cNvPr>
          <p:cNvGrpSpPr/>
          <p:nvPr/>
        </p:nvGrpSpPr>
        <p:grpSpPr>
          <a:xfrm>
            <a:off x="-11100" y="4520788"/>
            <a:ext cx="9229515" cy="634588"/>
            <a:chOff x="-11100" y="4509499"/>
            <a:chExt cx="9229515" cy="634588"/>
          </a:xfrm>
        </p:grpSpPr>
        <p:sp>
          <p:nvSpPr>
            <p:cNvPr id="11" name="Google Shape;61;p1">
              <a:extLst>
                <a:ext uri="{FF2B5EF4-FFF2-40B4-BE49-F238E27FC236}">
                  <a16:creationId xmlns:a16="http://schemas.microsoft.com/office/drawing/2014/main" id="{1F698296-FC6F-F04C-C67B-E84FDEBC23B0}"/>
                </a:ext>
              </a:extLst>
            </p:cNvPr>
            <p:cNvSpPr/>
            <p:nvPr/>
          </p:nvSpPr>
          <p:spPr>
            <a:xfrm>
              <a:off x="-11100" y="4509499"/>
              <a:ext cx="9166200" cy="633975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uadro de texto 2">
              <a:extLst>
                <a:ext uri="{FF2B5EF4-FFF2-40B4-BE49-F238E27FC236}">
                  <a16:creationId xmlns:a16="http://schemas.microsoft.com/office/drawing/2014/main" id="{A81ED593-EEE6-DA20-2F1D-965E6F24F2C0}"/>
                </a:ext>
              </a:extLst>
            </p:cNvPr>
            <p:cNvSpPr txBox="1"/>
            <p:nvPr/>
          </p:nvSpPr>
          <p:spPr>
            <a:xfrm>
              <a:off x="7242333" y="4558888"/>
              <a:ext cx="1976082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Alberto Zafra</a:t>
              </a:r>
            </a:p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Daniel Sanz</a:t>
              </a:r>
            </a:p>
          </p:txBody>
        </p:sp>
        <p:pic>
          <p:nvPicPr>
            <p:cNvPr id="13" name="Google Shape;66;p1">
              <a:extLst>
                <a:ext uri="{FF2B5EF4-FFF2-40B4-BE49-F238E27FC236}">
                  <a16:creationId xmlns:a16="http://schemas.microsoft.com/office/drawing/2014/main" id="{AB8658EE-0A57-0105-26FD-9CFB3FE1AC4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158" y="4510112"/>
              <a:ext cx="2227077" cy="63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8EAD327D-A58B-7ECB-BD74-999146D64297}"/>
                </a:ext>
              </a:extLst>
            </p:cNvPr>
            <p:cNvSpPr txBox="1"/>
            <p:nvPr/>
          </p:nvSpPr>
          <p:spPr>
            <a:xfrm>
              <a:off x="2785724" y="4644618"/>
              <a:ext cx="3572539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sz="1600" dirty="0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AROB Final </a:t>
              </a:r>
              <a:r>
                <a:rPr lang="es-ES_tradnl" sz="1600" dirty="0" err="1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Assignment</a:t>
              </a:r>
              <a:endParaRPr lang="es-ES" sz="16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Google Shape;85;p14">
            <a:extLst>
              <a:ext uri="{FF2B5EF4-FFF2-40B4-BE49-F238E27FC236}">
                <a16:creationId xmlns:a16="http://schemas.microsoft.com/office/drawing/2014/main" id="{E9A39C49-6B74-0541-9CD9-948B5303BAF9}"/>
              </a:ext>
            </a:extLst>
          </p:cNvPr>
          <p:cNvSpPr txBox="1">
            <a:spLocks/>
          </p:cNvSpPr>
          <p:nvPr/>
        </p:nvSpPr>
        <p:spPr>
          <a:xfrm>
            <a:off x="404974" y="301479"/>
            <a:ext cx="5642100" cy="61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sz="3200" b="1" dirty="0" err="1"/>
              <a:t>Algorithm</a:t>
            </a:r>
            <a:r>
              <a:rPr lang="es-ES" sz="3200" b="1" dirty="0"/>
              <a:t> </a:t>
            </a:r>
            <a:r>
              <a:rPr lang="es-ES" sz="3200" b="1" dirty="0" err="1"/>
              <a:t>description</a:t>
            </a:r>
            <a:endParaRPr lang="es-ES" sz="3200" b="1" dirty="0"/>
          </a:p>
        </p:txBody>
      </p:sp>
      <p:sp>
        <p:nvSpPr>
          <p:cNvPr id="3" name="Marcador de número de diapositiva 7">
            <a:extLst>
              <a:ext uri="{FF2B5EF4-FFF2-40B4-BE49-F238E27FC236}">
                <a16:creationId xmlns:a16="http://schemas.microsoft.com/office/drawing/2014/main" id="{8D33EB7F-E8D2-BF17-1822-C204F0288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76167" y="4742122"/>
            <a:ext cx="276916" cy="297712"/>
          </a:xfrm>
          <a:noFill/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effectLst>
                  <a:glow rad="127000">
                    <a:schemeClr val="bg1"/>
                  </a:glow>
                </a:effectLst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s-ES" dirty="0"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56C463F-F069-E9E0-B283-0DEF0DA0B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809" y="1999254"/>
            <a:ext cx="6560191" cy="901700"/>
          </a:xfrm>
          <a:prstGeom prst="rect">
            <a:avLst/>
          </a:prstGeom>
        </p:spPr>
      </p:pic>
      <p:pic>
        <p:nvPicPr>
          <p:cNvPr id="18" name="Picture 17" descr="A black and white symbol&#10;&#10;Description automatically generated">
            <a:extLst>
              <a:ext uri="{FF2B5EF4-FFF2-40B4-BE49-F238E27FC236}">
                <a16:creationId xmlns:a16="http://schemas.microsoft.com/office/drawing/2014/main" id="{EC5E95D5-8E4F-7842-AFC6-5AA2AF9A7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912" y="1405386"/>
            <a:ext cx="2514600" cy="368300"/>
          </a:xfrm>
          <a:prstGeom prst="rect">
            <a:avLst/>
          </a:prstGeom>
        </p:spPr>
      </p:pic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3349EFF2-6544-95A1-6804-84EA97388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573" y="962364"/>
            <a:ext cx="3885478" cy="2327243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s-ES" b="1" dirty="0" err="1"/>
              <a:t>System</a:t>
            </a:r>
            <a:r>
              <a:rPr lang="es-ES" b="1" dirty="0"/>
              <a:t> </a:t>
            </a:r>
            <a:r>
              <a:rPr lang="es-ES" b="1" dirty="0" err="1"/>
              <a:t>dynamics</a:t>
            </a:r>
            <a:r>
              <a:rPr lang="es-ES" b="1" dirty="0"/>
              <a:t>:</a:t>
            </a:r>
          </a:p>
          <a:p>
            <a:pPr>
              <a:lnSpc>
                <a:spcPct val="250000"/>
              </a:lnSpc>
            </a:pPr>
            <a:r>
              <a:rPr lang="es-ES" b="1" dirty="0" err="1"/>
              <a:t>Cost</a:t>
            </a:r>
            <a:r>
              <a:rPr lang="es-ES" b="1" dirty="0"/>
              <a:t> </a:t>
            </a:r>
            <a:r>
              <a:rPr lang="es-ES" b="1" dirty="0" err="1"/>
              <a:t>function</a:t>
            </a:r>
            <a:r>
              <a:rPr lang="es-ES" b="1" dirty="0"/>
              <a:t>:</a:t>
            </a:r>
          </a:p>
          <a:p>
            <a:pPr>
              <a:lnSpc>
                <a:spcPct val="250000"/>
              </a:lnSpc>
            </a:pPr>
            <a:r>
              <a:rPr lang="es-ES" b="1" dirty="0"/>
              <a:t>Control </a:t>
            </a:r>
            <a:r>
              <a:rPr lang="es-ES" b="1" dirty="0" err="1"/>
              <a:t>constraints</a:t>
            </a:r>
            <a:r>
              <a:rPr lang="es-ES" b="1" dirty="0"/>
              <a:t>:</a:t>
            </a:r>
          </a:p>
          <a:p>
            <a:pPr marL="101600" indent="0">
              <a:lnSpc>
                <a:spcPct val="250000"/>
              </a:lnSpc>
              <a:buNone/>
            </a:pPr>
            <a:endParaRPr lang="es-ES" dirty="0"/>
          </a:p>
        </p:txBody>
      </p:sp>
      <p:pic>
        <p:nvPicPr>
          <p:cNvPr id="22" name="Picture 21" descr="A black math symbols with a plus&#10;&#10;Description automatically generated">
            <a:extLst>
              <a:ext uri="{FF2B5EF4-FFF2-40B4-BE49-F238E27FC236}">
                <a16:creationId xmlns:a16="http://schemas.microsoft.com/office/drawing/2014/main" id="{EB1DFD7F-E7A5-F745-E9FA-600D6B6B0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480" y="3073707"/>
            <a:ext cx="2578100" cy="431800"/>
          </a:xfrm>
          <a:prstGeom prst="rect">
            <a:avLst/>
          </a:prstGeom>
        </p:spPr>
      </p:pic>
      <p:pic>
        <p:nvPicPr>
          <p:cNvPr id="26" name="Picture 25" descr="A black letter e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16D3C1F-30B5-2CD9-5290-0C2BC1D3E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024" y="3117155"/>
            <a:ext cx="939800" cy="317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A5CD63-73A0-F84A-D597-6477133B5E22}"/>
              </a:ext>
            </a:extLst>
          </p:cNvPr>
          <p:cNvSpPr txBox="1"/>
          <p:nvPr/>
        </p:nvSpPr>
        <p:spPr>
          <a:xfrm>
            <a:off x="4139190" y="3204881"/>
            <a:ext cx="137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1722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16">
            <a:extLst>
              <a:ext uri="{FF2B5EF4-FFF2-40B4-BE49-F238E27FC236}">
                <a16:creationId xmlns:a16="http://schemas.microsoft.com/office/drawing/2014/main" id="{2D6D7A7A-FA1F-6CF3-0DAC-B1D529E76BA0}"/>
              </a:ext>
            </a:extLst>
          </p:cNvPr>
          <p:cNvGrpSpPr/>
          <p:nvPr/>
        </p:nvGrpSpPr>
        <p:grpSpPr>
          <a:xfrm>
            <a:off x="-11100" y="4520788"/>
            <a:ext cx="9229515" cy="634588"/>
            <a:chOff x="-11100" y="4509499"/>
            <a:chExt cx="9229515" cy="634588"/>
          </a:xfrm>
        </p:grpSpPr>
        <p:sp>
          <p:nvSpPr>
            <p:cNvPr id="11" name="Google Shape;61;p1">
              <a:extLst>
                <a:ext uri="{FF2B5EF4-FFF2-40B4-BE49-F238E27FC236}">
                  <a16:creationId xmlns:a16="http://schemas.microsoft.com/office/drawing/2014/main" id="{1F698296-FC6F-F04C-C67B-E84FDEBC23B0}"/>
                </a:ext>
              </a:extLst>
            </p:cNvPr>
            <p:cNvSpPr/>
            <p:nvPr/>
          </p:nvSpPr>
          <p:spPr>
            <a:xfrm>
              <a:off x="-11100" y="4509499"/>
              <a:ext cx="9166200" cy="633975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uadro de texto 2">
              <a:extLst>
                <a:ext uri="{FF2B5EF4-FFF2-40B4-BE49-F238E27FC236}">
                  <a16:creationId xmlns:a16="http://schemas.microsoft.com/office/drawing/2014/main" id="{A81ED593-EEE6-DA20-2F1D-965E6F24F2C0}"/>
                </a:ext>
              </a:extLst>
            </p:cNvPr>
            <p:cNvSpPr txBox="1"/>
            <p:nvPr/>
          </p:nvSpPr>
          <p:spPr>
            <a:xfrm>
              <a:off x="7242333" y="4558888"/>
              <a:ext cx="1976082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Alberto Zafra</a:t>
              </a:r>
            </a:p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Daniel Sanz</a:t>
              </a:r>
            </a:p>
          </p:txBody>
        </p:sp>
        <p:pic>
          <p:nvPicPr>
            <p:cNvPr id="13" name="Google Shape;66;p1">
              <a:extLst>
                <a:ext uri="{FF2B5EF4-FFF2-40B4-BE49-F238E27FC236}">
                  <a16:creationId xmlns:a16="http://schemas.microsoft.com/office/drawing/2014/main" id="{AB8658EE-0A57-0105-26FD-9CFB3FE1AC4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158" y="4510112"/>
              <a:ext cx="2227077" cy="63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8EAD327D-A58B-7ECB-BD74-999146D64297}"/>
                </a:ext>
              </a:extLst>
            </p:cNvPr>
            <p:cNvSpPr txBox="1"/>
            <p:nvPr/>
          </p:nvSpPr>
          <p:spPr>
            <a:xfrm>
              <a:off x="2785724" y="4644618"/>
              <a:ext cx="3572539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sz="1600" dirty="0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AROB Final </a:t>
              </a:r>
              <a:r>
                <a:rPr lang="es-ES_tradnl" sz="1600" dirty="0" err="1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Assignment</a:t>
              </a:r>
              <a:endParaRPr lang="es-ES" sz="16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Google Shape;85;p14">
            <a:extLst>
              <a:ext uri="{FF2B5EF4-FFF2-40B4-BE49-F238E27FC236}">
                <a16:creationId xmlns:a16="http://schemas.microsoft.com/office/drawing/2014/main" id="{E9A39C49-6B74-0541-9CD9-948B5303BAF9}"/>
              </a:ext>
            </a:extLst>
          </p:cNvPr>
          <p:cNvSpPr txBox="1">
            <a:spLocks/>
          </p:cNvSpPr>
          <p:nvPr/>
        </p:nvSpPr>
        <p:spPr>
          <a:xfrm>
            <a:off x="404974" y="301479"/>
            <a:ext cx="5642100" cy="61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sz="3200" b="1" dirty="0" err="1"/>
              <a:t>Implementation</a:t>
            </a:r>
            <a:r>
              <a:rPr lang="es-ES" sz="3200" b="1" dirty="0"/>
              <a:t> </a:t>
            </a:r>
            <a:r>
              <a:rPr lang="es-ES" sz="3200" b="1" dirty="0" err="1"/>
              <a:t>details</a:t>
            </a:r>
            <a:endParaRPr lang="es-ES" sz="3200" b="1" dirty="0"/>
          </a:p>
        </p:txBody>
      </p:sp>
      <p:sp>
        <p:nvSpPr>
          <p:cNvPr id="3" name="Marcador de número de diapositiva 7">
            <a:extLst>
              <a:ext uri="{FF2B5EF4-FFF2-40B4-BE49-F238E27FC236}">
                <a16:creationId xmlns:a16="http://schemas.microsoft.com/office/drawing/2014/main" id="{8D33EB7F-E8D2-BF17-1822-C204F0288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76167" y="4742122"/>
            <a:ext cx="276916" cy="297712"/>
          </a:xfrm>
          <a:noFill/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effectLst>
                  <a:glow rad="127000">
                    <a:schemeClr val="bg1"/>
                  </a:glow>
                </a:effectLst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s-ES" dirty="0"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6" name="Picture 5" descr="A diagram of a drone&#10;&#10;Description automatically generated">
            <a:extLst>
              <a:ext uri="{FF2B5EF4-FFF2-40B4-BE49-F238E27FC236}">
                <a16:creationId xmlns:a16="http://schemas.microsoft.com/office/drawing/2014/main" id="{3FA03352-FC38-CA61-8BFB-6A43375E8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950" y="921280"/>
            <a:ext cx="4194083" cy="3181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366669-B9F9-FA9F-C63F-B9825482798A}"/>
              </a:ext>
            </a:extLst>
          </p:cNvPr>
          <p:cNvSpPr txBox="1"/>
          <p:nvPr/>
        </p:nvSpPr>
        <p:spPr>
          <a:xfrm>
            <a:off x="2564687" y="4145451"/>
            <a:ext cx="4014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Illustration graph of the quadrotor control system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A15035-0904-D87E-60A1-B27E2E234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9033" y="3649997"/>
            <a:ext cx="2246050" cy="5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2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16">
            <a:extLst>
              <a:ext uri="{FF2B5EF4-FFF2-40B4-BE49-F238E27FC236}">
                <a16:creationId xmlns:a16="http://schemas.microsoft.com/office/drawing/2014/main" id="{2D6D7A7A-FA1F-6CF3-0DAC-B1D529E76BA0}"/>
              </a:ext>
            </a:extLst>
          </p:cNvPr>
          <p:cNvGrpSpPr/>
          <p:nvPr/>
        </p:nvGrpSpPr>
        <p:grpSpPr>
          <a:xfrm>
            <a:off x="-11100" y="4520788"/>
            <a:ext cx="9229515" cy="634588"/>
            <a:chOff x="-11100" y="4509499"/>
            <a:chExt cx="9229515" cy="634588"/>
          </a:xfrm>
        </p:grpSpPr>
        <p:sp>
          <p:nvSpPr>
            <p:cNvPr id="11" name="Google Shape;61;p1">
              <a:extLst>
                <a:ext uri="{FF2B5EF4-FFF2-40B4-BE49-F238E27FC236}">
                  <a16:creationId xmlns:a16="http://schemas.microsoft.com/office/drawing/2014/main" id="{1F698296-FC6F-F04C-C67B-E84FDEBC23B0}"/>
                </a:ext>
              </a:extLst>
            </p:cNvPr>
            <p:cNvSpPr/>
            <p:nvPr/>
          </p:nvSpPr>
          <p:spPr>
            <a:xfrm>
              <a:off x="-11100" y="4509499"/>
              <a:ext cx="9166200" cy="633975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uadro de texto 2">
              <a:extLst>
                <a:ext uri="{FF2B5EF4-FFF2-40B4-BE49-F238E27FC236}">
                  <a16:creationId xmlns:a16="http://schemas.microsoft.com/office/drawing/2014/main" id="{A81ED593-EEE6-DA20-2F1D-965E6F24F2C0}"/>
                </a:ext>
              </a:extLst>
            </p:cNvPr>
            <p:cNvSpPr txBox="1"/>
            <p:nvPr/>
          </p:nvSpPr>
          <p:spPr>
            <a:xfrm>
              <a:off x="7242333" y="4558888"/>
              <a:ext cx="1976082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Alberto Zafra</a:t>
              </a:r>
            </a:p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Daniel Sanz</a:t>
              </a:r>
            </a:p>
          </p:txBody>
        </p:sp>
        <p:pic>
          <p:nvPicPr>
            <p:cNvPr id="13" name="Google Shape;66;p1">
              <a:extLst>
                <a:ext uri="{FF2B5EF4-FFF2-40B4-BE49-F238E27FC236}">
                  <a16:creationId xmlns:a16="http://schemas.microsoft.com/office/drawing/2014/main" id="{AB8658EE-0A57-0105-26FD-9CFB3FE1AC4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158" y="4510112"/>
              <a:ext cx="2227077" cy="63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8EAD327D-A58B-7ECB-BD74-999146D64297}"/>
                </a:ext>
              </a:extLst>
            </p:cNvPr>
            <p:cNvSpPr txBox="1"/>
            <p:nvPr/>
          </p:nvSpPr>
          <p:spPr>
            <a:xfrm>
              <a:off x="2785724" y="4644618"/>
              <a:ext cx="3572539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sz="1600" dirty="0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AROB Final </a:t>
              </a:r>
              <a:r>
                <a:rPr lang="es-ES_tradnl" sz="1600" dirty="0" err="1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Assignment</a:t>
              </a:r>
              <a:endParaRPr lang="es-ES" sz="16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Google Shape;85;p14">
            <a:extLst>
              <a:ext uri="{FF2B5EF4-FFF2-40B4-BE49-F238E27FC236}">
                <a16:creationId xmlns:a16="http://schemas.microsoft.com/office/drawing/2014/main" id="{E9A39C49-6B74-0541-9CD9-948B5303BAF9}"/>
              </a:ext>
            </a:extLst>
          </p:cNvPr>
          <p:cNvSpPr txBox="1">
            <a:spLocks/>
          </p:cNvSpPr>
          <p:nvPr/>
        </p:nvSpPr>
        <p:spPr>
          <a:xfrm>
            <a:off x="404973" y="124192"/>
            <a:ext cx="7479393" cy="61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sz="3200" b="1" dirty="0"/>
              <a:t>Experimental </a:t>
            </a:r>
            <a:r>
              <a:rPr lang="es-ES" sz="3200" b="1" dirty="0" err="1"/>
              <a:t>results</a:t>
            </a:r>
            <a:endParaRPr lang="es-ES" sz="3200" b="1" dirty="0"/>
          </a:p>
        </p:txBody>
      </p:sp>
      <p:sp>
        <p:nvSpPr>
          <p:cNvPr id="3" name="Marcador de número de diapositiva 7">
            <a:extLst>
              <a:ext uri="{FF2B5EF4-FFF2-40B4-BE49-F238E27FC236}">
                <a16:creationId xmlns:a16="http://schemas.microsoft.com/office/drawing/2014/main" id="{8D33EB7F-E8D2-BF17-1822-C204F0288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76167" y="4742122"/>
            <a:ext cx="276916" cy="297712"/>
          </a:xfrm>
          <a:noFill/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effectLst>
                  <a:glow rad="127000">
                    <a:schemeClr val="bg1"/>
                  </a:glow>
                </a:effectLst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s-ES" dirty="0"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6" name="Picture 5" descr="A colorful lines and dots&#10;&#10;Description automatically generated with medium confidence">
            <a:extLst>
              <a:ext uri="{FF2B5EF4-FFF2-40B4-BE49-F238E27FC236}">
                <a16:creationId xmlns:a16="http://schemas.microsoft.com/office/drawing/2014/main" id="{A8A293D8-95EA-B3D7-3918-F95F3F6FB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343" y="661301"/>
            <a:ext cx="2728085" cy="1739265"/>
          </a:xfrm>
          <a:prstGeom prst="rect">
            <a:avLst/>
          </a:prstGeom>
        </p:spPr>
      </p:pic>
      <p:pic>
        <p:nvPicPr>
          <p:cNvPr id="9" name="Picture 8" descr="A colorful spiraling track&#10;&#10;Description automatically generated with low confidence">
            <a:extLst>
              <a:ext uri="{FF2B5EF4-FFF2-40B4-BE49-F238E27FC236}">
                <a16:creationId xmlns:a16="http://schemas.microsoft.com/office/drawing/2014/main" id="{59D15CC6-5861-2403-A042-B52C57929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564" y="661301"/>
            <a:ext cx="2653116" cy="1739265"/>
          </a:xfrm>
          <a:prstGeom prst="rect">
            <a:avLst/>
          </a:prstGeom>
        </p:spPr>
      </p:pic>
      <p:pic>
        <p:nvPicPr>
          <p:cNvPr id="17" name="Picture 16" descr="A colorful lines and dots&#10;&#10;Description automatically generated with medium confidence">
            <a:extLst>
              <a:ext uri="{FF2B5EF4-FFF2-40B4-BE49-F238E27FC236}">
                <a16:creationId xmlns:a16="http://schemas.microsoft.com/office/drawing/2014/main" id="{446AD85F-D011-B0E1-5FE4-0D726FF4D5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343" y="2603802"/>
            <a:ext cx="2728085" cy="1701233"/>
          </a:xfrm>
          <a:prstGeom prst="rect">
            <a:avLst/>
          </a:prstGeom>
        </p:spPr>
      </p:pic>
      <p:pic>
        <p:nvPicPr>
          <p:cNvPr id="19" name="Picture 18" descr="A colorful lines and dots&#10;&#10;Description automatically generated">
            <a:extLst>
              <a:ext uri="{FF2B5EF4-FFF2-40B4-BE49-F238E27FC236}">
                <a16:creationId xmlns:a16="http://schemas.microsoft.com/office/drawing/2014/main" id="{AE83F285-D7A6-83F2-97FF-CC2F92283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651" y="2603802"/>
            <a:ext cx="2629253" cy="1738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21486E-2E75-84F2-5E99-21169EB3B40B}"/>
              </a:ext>
            </a:extLst>
          </p:cNvPr>
          <p:cNvSpPr txBox="1"/>
          <p:nvPr/>
        </p:nvSpPr>
        <p:spPr>
          <a:xfrm>
            <a:off x="1440343" y="4286373"/>
            <a:ext cx="272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(0.5 – 0.5)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E9B553-CE14-99E5-C42E-18B19D52D8AA}"/>
              </a:ext>
            </a:extLst>
          </p:cNvPr>
          <p:cNvSpPr txBox="1"/>
          <p:nvPr/>
        </p:nvSpPr>
        <p:spPr>
          <a:xfrm>
            <a:off x="1440343" y="2352455"/>
            <a:ext cx="272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No MPC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79C41-B939-17DC-6B92-3E3DDABEA11B}"/>
              </a:ext>
            </a:extLst>
          </p:cNvPr>
          <p:cNvSpPr txBox="1"/>
          <p:nvPr/>
        </p:nvSpPr>
        <p:spPr>
          <a:xfrm>
            <a:off x="4763819" y="2341445"/>
            <a:ext cx="272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(0.75 – 0.25)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FA73EC-F9A3-98F5-B190-62E6744D644E}"/>
              </a:ext>
            </a:extLst>
          </p:cNvPr>
          <p:cNvSpPr txBox="1"/>
          <p:nvPr/>
        </p:nvSpPr>
        <p:spPr>
          <a:xfrm>
            <a:off x="4790313" y="4295704"/>
            <a:ext cx="272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(0.25 – 0.75)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57F230-2866-CBB7-5170-72781594F992}"/>
                  </a:ext>
                </a:extLst>
              </p:cNvPr>
              <p:cNvSpPr txBox="1"/>
              <p:nvPr/>
            </p:nvSpPr>
            <p:spPr>
              <a:xfrm>
                <a:off x="7462610" y="4105291"/>
                <a:ext cx="1740989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𝑝𝑜𝑠𝑖𝑡𝑖𝑜𝑛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𝑠𝑚𝑜𝑜𝑡h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E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57F230-2866-CBB7-5170-72781594F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610" y="4105291"/>
                <a:ext cx="1740989" cy="232051"/>
              </a:xfrm>
              <a:prstGeom prst="rect">
                <a:avLst/>
              </a:prstGeom>
              <a:blipFill>
                <a:blip r:embed="rId8"/>
                <a:stretch>
                  <a:fillRect l="-1449" t="-5263" r="-2174" b="-26316"/>
                </a:stretch>
              </a:blipFill>
            </p:spPr>
            <p:txBody>
              <a:bodyPr/>
              <a:lstStyle/>
              <a:p>
                <a:r>
                  <a:rPr lang="en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59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16">
            <a:extLst>
              <a:ext uri="{FF2B5EF4-FFF2-40B4-BE49-F238E27FC236}">
                <a16:creationId xmlns:a16="http://schemas.microsoft.com/office/drawing/2014/main" id="{2D6D7A7A-FA1F-6CF3-0DAC-B1D529E76BA0}"/>
              </a:ext>
            </a:extLst>
          </p:cNvPr>
          <p:cNvGrpSpPr/>
          <p:nvPr/>
        </p:nvGrpSpPr>
        <p:grpSpPr>
          <a:xfrm>
            <a:off x="-11100" y="4520788"/>
            <a:ext cx="9229515" cy="634588"/>
            <a:chOff x="-11100" y="4509499"/>
            <a:chExt cx="9229515" cy="634588"/>
          </a:xfrm>
        </p:grpSpPr>
        <p:sp>
          <p:nvSpPr>
            <p:cNvPr id="11" name="Google Shape;61;p1">
              <a:extLst>
                <a:ext uri="{FF2B5EF4-FFF2-40B4-BE49-F238E27FC236}">
                  <a16:creationId xmlns:a16="http://schemas.microsoft.com/office/drawing/2014/main" id="{1F698296-FC6F-F04C-C67B-E84FDEBC23B0}"/>
                </a:ext>
              </a:extLst>
            </p:cNvPr>
            <p:cNvSpPr/>
            <p:nvPr/>
          </p:nvSpPr>
          <p:spPr>
            <a:xfrm>
              <a:off x="-11100" y="4509499"/>
              <a:ext cx="9166200" cy="633975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uadro de texto 2">
              <a:extLst>
                <a:ext uri="{FF2B5EF4-FFF2-40B4-BE49-F238E27FC236}">
                  <a16:creationId xmlns:a16="http://schemas.microsoft.com/office/drawing/2014/main" id="{A81ED593-EEE6-DA20-2F1D-965E6F24F2C0}"/>
                </a:ext>
              </a:extLst>
            </p:cNvPr>
            <p:cNvSpPr txBox="1"/>
            <p:nvPr/>
          </p:nvSpPr>
          <p:spPr>
            <a:xfrm>
              <a:off x="7242333" y="4558888"/>
              <a:ext cx="1976082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Alberto Zafra</a:t>
              </a:r>
            </a:p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Daniel Sanz</a:t>
              </a:r>
            </a:p>
          </p:txBody>
        </p:sp>
        <p:pic>
          <p:nvPicPr>
            <p:cNvPr id="13" name="Google Shape;66;p1">
              <a:extLst>
                <a:ext uri="{FF2B5EF4-FFF2-40B4-BE49-F238E27FC236}">
                  <a16:creationId xmlns:a16="http://schemas.microsoft.com/office/drawing/2014/main" id="{AB8658EE-0A57-0105-26FD-9CFB3FE1AC4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158" y="4510112"/>
              <a:ext cx="2227077" cy="63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8EAD327D-A58B-7ECB-BD74-999146D64297}"/>
                </a:ext>
              </a:extLst>
            </p:cNvPr>
            <p:cNvSpPr txBox="1"/>
            <p:nvPr/>
          </p:nvSpPr>
          <p:spPr>
            <a:xfrm>
              <a:off x="2785724" y="4644618"/>
              <a:ext cx="3572539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sz="1600" dirty="0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AROB Final </a:t>
              </a:r>
              <a:r>
                <a:rPr lang="es-ES_tradnl" sz="1600" dirty="0" err="1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Assignment</a:t>
              </a:r>
              <a:endParaRPr lang="es-ES" sz="16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Google Shape;85;p14">
            <a:extLst>
              <a:ext uri="{FF2B5EF4-FFF2-40B4-BE49-F238E27FC236}">
                <a16:creationId xmlns:a16="http://schemas.microsoft.com/office/drawing/2014/main" id="{E9A39C49-6B74-0541-9CD9-948B5303BAF9}"/>
              </a:ext>
            </a:extLst>
          </p:cNvPr>
          <p:cNvSpPr txBox="1">
            <a:spLocks/>
          </p:cNvSpPr>
          <p:nvPr/>
        </p:nvSpPr>
        <p:spPr>
          <a:xfrm>
            <a:off x="404973" y="124192"/>
            <a:ext cx="7479393" cy="61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sz="3200" b="1" dirty="0"/>
              <a:t>Experimental </a:t>
            </a:r>
            <a:r>
              <a:rPr lang="es-ES" sz="3200" b="1" dirty="0" err="1"/>
              <a:t>results</a:t>
            </a:r>
            <a:endParaRPr lang="es-ES" sz="3200" b="1" dirty="0"/>
          </a:p>
        </p:txBody>
      </p:sp>
      <p:sp>
        <p:nvSpPr>
          <p:cNvPr id="3" name="Marcador de número de diapositiva 7">
            <a:extLst>
              <a:ext uri="{FF2B5EF4-FFF2-40B4-BE49-F238E27FC236}">
                <a16:creationId xmlns:a16="http://schemas.microsoft.com/office/drawing/2014/main" id="{8D33EB7F-E8D2-BF17-1822-C204F0288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76167" y="4742122"/>
            <a:ext cx="276916" cy="297712"/>
          </a:xfrm>
          <a:noFill/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effectLst>
                  <a:glow rad="127000">
                    <a:schemeClr val="bg1"/>
                  </a:glow>
                </a:effectLst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s-ES" dirty="0"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16" name="Picture 15" descr="A black text with numbers&#10;&#10;Description automatically generated">
            <a:extLst>
              <a:ext uri="{FF2B5EF4-FFF2-40B4-BE49-F238E27FC236}">
                <a16:creationId xmlns:a16="http://schemas.microsoft.com/office/drawing/2014/main" id="{3CC0D28B-A446-B0DA-9DD0-38C7B02AA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11" y="879112"/>
            <a:ext cx="7110378" cy="1397557"/>
          </a:xfrm>
          <a:prstGeom prst="rect">
            <a:avLst/>
          </a:prstGeom>
        </p:spPr>
      </p:pic>
      <p:pic>
        <p:nvPicPr>
          <p:cNvPr id="25" name="Picture 24" descr="A black text with white text&#10;&#10;Description automatically generated">
            <a:extLst>
              <a:ext uri="{FF2B5EF4-FFF2-40B4-BE49-F238E27FC236}">
                <a16:creationId xmlns:a16="http://schemas.microsoft.com/office/drawing/2014/main" id="{D2E228D8-023F-5B82-5799-190BCDDF7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12" y="2730047"/>
            <a:ext cx="7110378" cy="14220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8FCE3E-FDFC-00B5-317A-ED11E0DAA099}"/>
              </a:ext>
            </a:extLst>
          </p:cNvPr>
          <p:cNvSpPr txBox="1"/>
          <p:nvPr/>
        </p:nvSpPr>
        <p:spPr>
          <a:xfrm>
            <a:off x="1016811" y="2263973"/>
            <a:ext cx="7110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Weights comparison results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91202C-7544-68AA-4ABC-780570C85B4B}"/>
              </a:ext>
            </a:extLst>
          </p:cNvPr>
          <p:cNvSpPr txBox="1"/>
          <p:nvPr/>
        </p:nvSpPr>
        <p:spPr>
          <a:xfrm>
            <a:off x="1016804" y="4110499"/>
            <a:ext cx="7110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Maximum velocities </a:t>
            </a:r>
            <a:r>
              <a:rPr lang="en-GB">
                <a:latin typeface="Source Sans Pro" panose="020B0503030403020204" pitchFamily="34" charset="0"/>
                <a:ea typeface="Source Sans Pro" panose="020B0503030403020204" pitchFamily="34" charset="0"/>
              </a:rPr>
              <a:t>comparison results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09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16">
            <a:extLst>
              <a:ext uri="{FF2B5EF4-FFF2-40B4-BE49-F238E27FC236}">
                <a16:creationId xmlns:a16="http://schemas.microsoft.com/office/drawing/2014/main" id="{2D6D7A7A-FA1F-6CF3-0DAC-B1D529E76BA0}"/>
              </a:ext>
            </a:extLst>
          </p:cNvPr>
          <p:cNvGrpSpPr/>
          <p:nvPr/>
        </p:nvGrpSpPr>
        <p:grpSpPr>
          <a:xfrm>
            <a:off x="-11100" y="4520788"/>
            <a:ext cx="9229515" cy="634588"/>
            <a:chOff x="-11100" y="4509499"/>
            <a:chExt cx="9229515" cy="634588"/>
          </a:xfrm>
        </p:grpSpPr>
        <p:sp>
          <p:nvSpPr>
            <p:cNvPr id="11" name="Google Shape;61;p1">
              <a:extLst>
                <a:ext uri="{FF2B5EF4-FFF2-40B4-BE49-F238E27FC236}">
                  <a16:creationId xmlns:a16="http://schemas.microsoft.com/office/drawing/2014/main" id="{1F698296-FC6F-F04C-C67B-E84FDEBC23B0}"/>
                </a:ext>
              </a:extLst>
            </p:cNvPr>
            <p:cNvSpPr/>
            <p:nvPr/>
          </p:nvSpPr>
          <p:spPr>
            <a:xfrm>
              <a:off x="-11100" y="4509499"/>
              <a:ext cx="9166200" cy="633975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uadro de texto 2">
              <a:extLst>
                <a:ext uri="{FF2B5EF4-FFF2-40B4-BE49-F238E27FC236}">
                  <a16:creationId xmlns:a16="http://schemas.microsoft.com/office/drawing/2014/main" id="{A81ED593-EEE6-DA20-2F1D-965E6F24F2C0}"/>
                </a:ext>
              </a:extLst>
            </p:cNvPr>
            <p:cNvSpPr txBox="1"/>
            <p:nvPr/>
          </p:nvSpPr>
          <p:spPr>
            <a:xfrm>
              <a:off x="7242333" y="4558888"/>
              <a:ext cx="1976082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Alberto Zafra</a:t>
              </a:r>
            </a:p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Daniel Sanz</a:t>
              </a:r>
            </a:p>
          </p:txBody>
        </p:sp>
        <p:pic>
          <p:nvPicPr>
            <p:cNvPr id="13" name="Google Shape;66;p1">
              <a:extLst>
                <a:ext uri="{FF2B5EF4-FFF2-40B4-BE49-F238E27FC236}">
                  <a16:creationId xmlns:a16="http://schemas.microsoft.com/office/drawing/2014/main" id="{AB8658EE-0A57-0105-26FD-9CFB3FE1AC4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158" y="4510112"/>
              <a:ext cx="2227077" cy="63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8EAD327D-A58B-7ECB-BD74-999146D64297}"/>
                </a:ext>
              </a:extLst>
            </p:cNvPr>
            <p:cNvSpPr txBox="1"/>
            <p:nvPr/>
          </p:nvSpPr>
          <p:spPr>
            <a:xfrm>
              <a:off x="2785724" y="4644618"/>
              <a:ext cx="3572539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sz="1600" dirty="0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AROB Final </a:t>
              </a:r>
              <a:r>
                <a:rPr lang="es-ES_tradnl" sz="1600" dirty="0" err="1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Assignment</a:t>
              </a:r>
              <a:endParaRPr lang="es-ES" sz="16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Google Shape;85;p14">
            <a:extLst>
              <a:ext uri="{FF2B5EF4-FFF2-40B4-BE49-F238E27FC236}">
                <a16:creationId xmlns:a16="http://schemas.microsoft.com/office/drawing/2014/main" id="{E9A39C49-6B74-0541-9CD9-948B5303BAF9}"/>
              </a:ext>
            </a:extLst>
          </p:cNvPr>
          <p:cNvSpPr txBox="1">
            <a:spLocks/>
          </p:cNvSpPr>
          <p:nvPr/>
        </p:nvSpPr>
        <p:spPr>
          <a:xfrm>
            <a:off x="404973" y="124192"/>
            <a:ext cx="7479393" cy="61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sz="3200" b="1" dirty="0"/>
              <a:t>Experimental </a:t>
            </a:r>
            <a:r>
              <a:rPr lang="es-ES" sz="3200" b="1" dirty="0" err="1"/>
              <a:t>results</a:t>
            </a:r>
            <a:endParaRPr lang="es-ES" sz="3200" b="1" dirty="0"/>
          </a:p>
        </p:txBody>
      </p:sp>
      <p:sp>
        <p:nvSpPr>
          <p:cNvPr id="3" name="Marcador de número de diapositiva 7">
            <a:extLst>
              <a:ext uri="{FF2B5EF4-FFF2-40B4-BE49-F238E27FC236}">
                <a16:creationId xmlns:a16="http://schemas.microsoft.com/office/drawing/2014/main" id="{8D33EB7F-E8D2-BF17-1822-C204F0288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76167" y="4742122"/>
            <a:ext cx="276916" cy="297712"/>
          </a:xfrm>
          <a:noFill/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effectLst>
                  <a:glow rad="127000">
                    <a:schemeClr val="bg1"/>
                  </a:glow>
                </a:effectLst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s-ES" dirty="0"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4ABF2138-13B4-B241-4A7A-2CC8A755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45" y="1206927"/>
            <a:ext cx="7494096" cy="204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C45E00-6967-C3A0-EC3B-63BBE614D112}"/>
              </a:ext>
            </a:extLst>
          </p:cNvPr>
          <p:cNvSpPr txBox="1"/>
          <p:nvPr/>
        </p:nvSpPr>
        <p:spPr>
          <a:xfrm>
            <a:off x="824945" y="3279149"/>
            <a:ext cx="749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Lookahead steps comparison results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02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760D15-61D8-B44E-1488-D159A72AB6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99588" y="758887"/>
            <a:ext cx="5744810" cy="31021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8386BD-9E8B-4DBA-4C0D-A8F584E3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630" y="1415626"/>
            <a:ext cx="394570" cy="1788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D949A4A-F8EE-4249-F5A4-A516600A0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886" y="3882563"/>
            <a:ext cx="1469436" cy="244906"/>
          </a:xfrm>
          <a:prstGeom prst="rect">
            <a:avLst/>
          </a:prstGeom>
        </p:spPr>
      </p:pic>
      <p:grpSp>
        <p:nvGrpSpPr>
          <p:cNvPr id="10" name="Grupo 16">
            <a:extLst>
              <a:ext uri="{FF2B5EF4-FFF2-40B4-BE49-F238E27FC236}">
                <a16:creationId xmlns:a16="http://schemas.microsoft.com/office/drawing/2014/main" id="{2D6D7A7A-FA1F-6CF3-0DAC-B1D529E76BA0}"/>
              </a:ext>
            </a:extLst>
          </p:cNvPr>
          <p:cNvGrpSpPr/>
          <p:nvPr/>
        </p:nvGrpSpPr>
        <p:grpSpPr>
          <a:xfrm>
            <a:off x="-11100" y="4520788"/>
            <a:ext cx="9229515" cy="634588"/>
            <a:chOff x="-11100" y="4509499"/>
            <a:chExt cx="9229515" cy="634588"/>
          </a:xfrm>
        </p:grpSpPr>
        <p:sp>
          <p:nvSpPr>
            <p:cNvPr id="11" name="Google Shape;61;p1">
              <a:extLst>
                <a:ext uri="{FF2B5EF4-FFF2-40B4-BE49-F238E27FC236}">
                  <a16:creationId xmlns:a16="http://schemas.microsoft.com/office/drawing/2014/main" id="{1F698296-FC6F-F04C-C67B-E84FDEBC23B0}"/>
                </a:ext>
              </a:extLst>
            </p:cNvPr>
            <p:cNvSpPr/>
            <p:nvPr/>
          </p:nvSpPr>
          <p:spPr>
            <a:xfrm>
              <a:off x="-11100" y="4509499"/>
              <a:ext cx="9166200" cy="633975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uadro de texto 2">
              <a:extLst>
                <a:ext uri="{FF2B5EF4-FFF2-40B4-BE49-F238E27FC236}">
                  <a16:creationId xmlns:a16="http://schemas.microsoft.com/office/drawing/2014/main" id="{A81ED593-EEE6-DA20-2F1D-965E6F24F2C0}"/>
                </a:ext>
              </a:extLst>
            </p:cNvPr>
            <p:cNvSpPr txBox="1"/>
            <p:nvPr/>
          </p:nvSpPr>
          <p:spPr>
            <a:xfrm>
              <a:off x="7242333" y="4558888"/>
              <a:ext cx="1976082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Alberto Zafra</a:t>
              </a:r>
            </a:p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Daniel Sanz</a:t>
              </a:r>
            </a:p>
          </p:txBody>
        </p:sp>
        <p:pic>
          <p:nvPicPr>
            <p:cNvPr id="13" name="Google Shape;66;p1">
              <a:extLst>
                <a:ext uri="{FF2B5EF4-FFF2-40B4-BE49-F238E27FC236}">
                  <a16:creationId xmlns:a16="http://schemas.microsoft.com/office/drawing/2014/main" id="{AB8658EE-0A57-0105-26FD-9CFB3FE1AC4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3158" y="4510112"/>
              <a:ext cx="2227077" cy="63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8EAD327D-A58B-7ECB-BD74-999146D64297}"/>
                </a:ext>
              </a:extLst>
            </p:cNvPr>
            <p:cNvSpPr txBox="1"/>
            <p:nvPr/>
          </p:nvSpPr>
          <p:spPr>
            <a:xfrm>
              <a:off x="2785724" y="4644618"/>
              <a:ext cx="3572539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sz="1600" dirty="0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AROB Final </a:t>
              </a:r>
              <a:r>
                <a:rPr lang="es-ES_tradnl" sz="1600" dirty="0" err="1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Assignment</a:t>
              </a:r>
              <a:endParaRPr lang="es-ES" sz="16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Google Shape;85;p14">
            <a:extLst>
              <a:ext uri="{FF2B5EF4-FFF2-40B4-BE49-F238E27FC236}">
                <a16:creationId xmlns:a16="http://schemas.microsoft.com/office/drawing/2014/main" id="{E9A39C49-6B74-0541-9CD9-948B5303BAF9}"/>
              </a:ext>
            </a:extLst>
          </p:cNvPr>
          <p:cNvSpPr txBox="1">
            <a:spLocks/>
          </p:cNvSpPr>
          <p:nvPr/>
        </p:nvSpPr>
        <p:spPr>
          <a:xfrm>
            <a:off x="404973" y="124192"/>
            <a:ext cx="7479393" cy="61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sz="3200" b="1" dirty="0"/>
              <a:t>Experimental </a:t>
            </a:r>
            <a:r>
              <a:rPr lang="es-ES" sz="3200" b="1" dirty="0" err="1"/>
              <a:t>results</a:t>
            </a:r>
            <a:endParaRPr lang="es-ES" sz="3200" b="1" dirty="0"/>
          </a:p>
        </p:txBody>
      </p:sp>
      <p:sp>
        <p:nvSpPr>
          <p:cNvPr id="3" name="Marcador de número de diapositiva 7">
            <a:extLst>
              <a:ext uri="{FF2B5EF4-FFF2-40B4-BE49-F238E27FC236}">
                <a16:creationId xmlns:a16="http://schemas.microsoft.com/office/drawing/2014/main" id="{8D33EB7F-E8D2-BF17-1822-C204F0288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76167" y="4742122"/>
            <a:ext cx="276916" cy="297712"/>
          </a:xfrm>
          <a:noFill/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effectLst>
                  <a:glow rad="127000">
                    <a:schemeClr val="bg1"/>
                  </a:glow>
                </a:effectLst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s-ES" dirty="0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E6C21-79B5-E760-B726-4B9B317E3BCB}"/>
              </a:ext>
            </a:extLst>
          </p:cNvPr>
          <p:cNvSpPr txBox="1"/>
          <p:nvPr/>
        </p:nvSpPr>
        <p:spPr>
          <a:xfrm>
            <a:off x="1655199" y="4115088"/>
            <a:ext cx="574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Position error through lookahead timesteps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3D39E8-ACDF-452F-4AD2-0D4A2C7BA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0281" y="773514"/>
            <a:ext cx="1384115" cy="5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6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16">
            <a:extLst>
              <a:ext uri="{FF2B5EF4-FFF2-40B4-BE49-F238E27FC236}">
                <a16:creationId xmlns:a16="http://schemas.microsoft.com/office/drawing/2014/main" id="{2D6D7A7A-FA1F-6CF3-0DAC-B1D529E76BA0}"/>
              </a:ext>
            </a:extLst>
          </p:cNvPr>
          <p:cNvGrpSpPr/>
          <p:nvPr/>
        </p:nvGrpSpPr>
        <p:grpSpPr>
          <a:xfrm>
            <a:off x="-11100" y="4520788"/>
            <a:ext cx="9229515" cy="634588"/>
            <a:chOff x="-11100" y="4509499"/>
            <a:chExt cx="9229515" cy="634588"/>
          </a:xfrm>
        </p:grpSpPr>
        <p:sp>
          <p:nvSpPr>
            <p:cNvPr id="11" name="Google Shape;61;p1">
              <a:extLst>
                <a:ext uri="{FF2B5EF4-FFF2-40B4-BE49-F238E27FC236}">
                  <a16:creationId xmlns:a16="http://schemas.microsoft.com/office/drawing/2014/main" id="{1F698296-FC6F-F04C-C67B-E84FDEBC23B0}"/>
                </a:ext>
              </a:extLst>
            </p:cNvPr>
            <p:cNvSpPr/>
            <p:nvPr/>
          </p:nvSpPr>
          <p:spPr>
            <a:xfrm>
              <a:off x="-11100" y="4509499"/>
              <a:ext cx="9166200" cy="633975"/>
            </a:xfrm>
            <a:prstGeom prst="rect">
              <a:avLst/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Cuadro de texto 2">
              <a:extLst>
                <a:ext uri="{FF2B5EF4-FFF2-40B4-BE49-F238E27FC236}">
                  <a16:creationId xmlns:a16="http://schemas.microsoft.com/office/drawing/2014/main" id="{A81ED593-EEE6-DA20-2F1D-965E6F24F2C0}"/>
                </a:ext>
              </a:extLst>
            </p:cNvPr>
            <p:cNvSpPr txBox="1"/>
            <p:nvPr/>
          </p:nvSpPr>
          <p:spPr>
            <a:xfrm>
              <a:off x="7242333" y="4558888"/>
              <a:ext cx="1976082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Alberto Zafra</a:t>
              </a:r>
            </a:p>
            <a:p>
              <a:pPr algn="ctr">
                <a:tabLst>
                  <a:tab pos="457200" algn="l"/>
                </a:tabLst>
              </a:pPr>
              <a:r>
                <a:rPr lang="es-ES_tradnl" b="1" dirty="0">
                  <a:solidFill>
                    <a:schemeClr val="tx2">
                      <a:lumMod val="10000"/>
                    </a:schemeClr>
                  </a:solidFill>
                  <a:effectLst/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Daniel Sanz</a:t>
              </a:r>
            </a:p>
          </p:txBody>
        </p:sp>
        <p:pic>
          <p:nvPicPr>
            <p:cNvPr id="13" name="Google Shape;66;p1">
              <a:extLst>
                <a:ext uri="{FF2B5EF4-FFF2-40B4-BE49-F238E27FC236}">
                  <a16:creationId xmlns:a16="http://schemas.microsoft.com/office/drawing/2014/main" id="{AB8658EE-0A57-0105-26FD-9CFB3FE1AC4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3158" y="4510112"/>
              <a:ext cx="2227077" cy="63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8EAD327D-A58B-7ECB-BD74-999146D64297}"/>
                </a:ext>
              </a:extLst>
            </p:cNvPr>
            <p:cNvSpPr txBox="1"/>
            <p:nvPr/>
          </p:nvSpPr>
          <p:spPr>
            <a:xfrm>
              <a:off x="2785724" y="4644618"/>
              <a:ext cx="3572539" cy="3327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tabLst>
                  <a:tab pos="457200" algn="l"/>
                </a:tabLst>
              </a:pPr>
              <a:r>
                <a:rPr lang="es-ES_tradnl" sz="1600" dirty="0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AROB Final </a:t>
              </a:r>
              <a:r>
                <a:rPr lang="es-ES_tradnl" sz="1600" dirty="0" err="1">
                  <a:solidFill>
                    <a:schemeClr val="tx2">
                      <a:lumMod val="1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Helvetica Neue" panose="02000503000000020004" pitchFamily="2" charset="0"/>
                </a:rPr>
                <a:t>Assignment</a:t>
              </a:r>
              <a:endParaRPr lang="es-ES" sz="1600" dirty="0">
                <a:solidFill>
                  <a:schemeClr val="tx2">
                    <a:lumMod val="10000"/>
                  </a:schemeClr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Google Shape;85;p14">
            <a:extLst>
              <a:ext uri="{FF2B5EF4-FFF2-40B4-BE49-F238E27FC236}">
                <a16:creationId xmlns:a16="http://schemas.microsoft.com/office/drawing/2014/main" id="{E9A39C49-6B74-0541-9CD9-948B5303BAF9}"/>
              </a:ext>
            </a:extLst>
          </p:cNvPr>
          <p:cNvSpPr txBox="1">
            <a:spLocks/>
          </p:cNvSpPr>
          <p:nvPr/>
        </p:nvSpPr>
        <p:spPr>
          <a:xfrm>
            <a:off x="404973" y="124192"/>
            <a:ext cx="7479393" cy="61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s-ES" sz="3200" b="1" dirty="0"/>
              <a:t>Experimental </a:t>
            </a:r>
            <a:r>
              <a:rPr lang="es-ES" sz="3200" b="1" dirty="0" err="1"/>
              <a:t>results</a:t>
            </a:r>
            <a:endParaRPr lang="es-ES" sz="3200" b="1" dirty="0"/>
          </a:p>
        </p:txBody>
      </p:sp>
      <p:sp>
        <p:nvSpPr>
          <p:cNvPr id="3" name="Marcador de número de diapositiva 7">
            <a:extLst>
              <a:ext uri="{FF2B5EF4-FFF2-40B4-BE49-F238E27FC236}">
                <a16:creationId xmlns:a16="http://schemas.microsoft.com/office/drawing/2014/main" id="{8D33EB7F-E8D2-BF17-1822-C204F02882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76167" y="4742122"/>
            <a:ext cx="276916" cy="297712"/>
          </a:xfrm>
          <a:noFill/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effectLst>
                  <a:glow rad="127000">
                    <a:schemeClr val="bg1"/>
                  </a:glow>
                </a:effectLst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s-ES" dirty="0"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60D15-61D8-B44E-1488-D159A72AB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99587" y="680955"/>
            <a:ext cx="5744809" cy="31058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E6C21-79B5-E760-B726-4B9B317E3BCB}"/>
              </a:ext>
            </a:extLst>
          </p:cNvPr>
          <p:cNvSpPr txBox="1"/>
          <p:nvPr/>
        </p:nvSpPr>
        <p:spPr>
          <a:xfrm>
            <a:off x="1699587" y="4154768"/>
            <a:ext cx="5744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Source Sans Pro" panose="020B0503030403020204" pitchFamily="34" charset="0"/>
                <a:ea typeface="Source Sans Pro" panose="020B0503030403020204" pitchFamily="34" charset="0"/>
              </a:rPr>
              <a:t>Velocity error through lookahead timesteps</a:t>
            </a:r>
            <a:endParaRPr lang="en-E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BDB760-DB4B-E416-3702-8DF1D6E1A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179" y="743993"/>
            <a:ext cx="1384115" cy="5484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5CD42B-E808-93DB-AF73-64581D016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273" y="3840049"/>
            <a:ext cx="1469436" cy="244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EF540F-5412-8C56-AA3A-7A49DE3E5F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374834" y="1436786"/>
            <a:ext cx="298119" cy="17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01879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15309</TotalTime>
  <Words>286</Words>
  <Application>Microsoft Macintosh PowerPoint</Application>
  <PresentationFormat>On-screen Show (16:9)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Cambria Math</vt:lpstr>
      <vt:lpstr>Wingdings</vt:lpstr>
      <vt:lpstr>Apple Braille</vt:lpstr>
      <vt:lpstr>Arial</vt:lpstr>
      <vt:lpstr>Source Sans Pro</vt:lpstr>
      <vt:lpstr>Roboto Slab</vt:lpstr>
      <vt:lpstr>Cordelia template</vt:lpstr>
      <vt:lpstr>MPC Trajectory Tracking for Drone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DE LA ASIGNATURA: PROYECTO 6 GRUPO 833_MSD_3_D</dc:title>
  <dc:creator>DIEGO</dc:creator>
  <cp:lastModifiedBy>oscar sanz ferreruela</cp:lastModifiedBy>
  <cp:revision>93</cp:revision>
  <dcterms:modified xsi:type="dcterms:W3CDTF">2024-06-18T22:52:03Z</dcterms:modified>
</cp:coreProperties>
</file>